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2"/>
  </p:notesMasterIdLst>
  <p:handoutMasterIdLst>
    <p:handoutMasterId r:id="rId13"/>
  </p:handoutMasterIdLst>
  <p:sldIdLst>
    <p:sldId id="256" r:id="rId2"/>
    <p:sldId id="273" r:id="rId3"/>
    <p:sldId id="290" r:id="rId4"/>
    <p:sldId id="304" r:id="rId5"/>
    <p:sldId id="308" r:id="rId6"/>
    <p:sldId id="407" r:id="rId7"/>
    <p:sldId id="408" r:id="rId8"/>
    <p:sldId id="409" r:id="rId9"/>
    <p:sldId id="405" r:id="rId10"/>
    <p:sldId id="41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6924" autoAdjust="0"/>
  </p:normalViewPr>
  <p:slideViewPr>
    <p:cSldViewPr snapToGrid="0">
      <p:cViewPr varScale="1">
        <p:scale>
          <a:sx n="63" d="100"/>
          <a:sy n="63" d="100"/>
        </p:scale>
        <p:origin x="1020" y="66"/>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7/18/2021</a:t>
            </a:fld>
            <a:endParaRPr lang="en-US" dirty="0"/>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dirty="0"/>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7/18/2021</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dirty="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a:t>
            </a:fld>
            <a:endParaRPr lang="en-US" noProof="0" dirty="0"/>
          </a:p>
        </p:txBody>
      </p:sp>
    </p:spTree>
    <p:extLst>
      <p:ext uri="{BB962C8B-B14F-4D97-AF65-F5344CB8AC3E}">
        <p14:creationId xmlns:p14="http://schemas.microsoft.com/office/powerpoint/2010/main" val="2451946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dirty="0"/>
          </a:p>
        </p:txBody>
      </p:sp>
    </p:spTree>
    <p:extLst>
      <p:ext uri="{BB962C8B-B14F-4D97-AF65-F5344CB8AC3E}">
        <p14:creationId xmlns:p14="http://schemas.microsoft.com/office/powerpoint/2010/main" val="1026994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5</a:t>
            </a:fld>
            <a:endParaRPr lang="en-US" noProof="0" dirty="0"/>
          </a:p>
        </p:txBody>
      </p:sp>
    </p:spTree>
    <p:extLst>
      <p:ext uri="{BB962C8B-B14F-4D97-AF65-F5344CB8AC3E}">
        <p14:creationId xmlns:p14="http://schemas.microsoft.com/office/powerpoint/2010/main" val="3125171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6</a:t>
            </a:fld>
            <a:endParaRPr lang="en-US" noProof="0" dirty="0"/>
          </a:p>
        </p:txBody>
      </p:sp>
    </p:spTree>
    <p:extLst>
      <p:ext uri="{BB962C8B-B14F-4D97-AF65-F5344CB8AC3E}">
        <p14:creationId xmlns:p14="http://schemas.microsoft.com/office/powerpoint/2010/main" val="2653175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dirty="0"/>
          </a:p>
        </p:txBody>
      </p:sp>
    </p:spTree>
    <p:extLst>
      <p:ext uri="{BB962C8B-B14F-4D97-AF65-F5344CB8AC3E}">
        <p14:creationId xmlns:p14="http://schemas.microsoft.com/office/powerpoint/2010/main" val="1776844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8</a:t>
            </a:fld>
            <a:endParaRPr lang="en-US" noProof="0" dirty="0"/>
          </a:p>
        </p:txBody>
      </p:sp>
    </p:spTree>
    <p:extLst>
      <p:ext uri="{BB962C8B-B14F-4D97-AF65-F5344CB8AC3E}">
        <p14:creationId xmlns:p14="http://schemas.microsoft.com/office/powerpoint/2010/main" val="4276610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9</a:t>
            </a:fld>
            <a:endParaRPr lang="en-US" noProof="0" dirty="0"/>
          </a:p>
        </p:txBody>
      </p:sp>
    </p:spTree>
    <p:extLst>
      <p:ext uri="{BB962C8B-B14F-4D97-AF65-F5344CB8AC3E}">
        <p14:creationId xmlns:p14="http://schemas.microsoft.com/office/powerpoint/2010/main" val="29056067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10</a:t>
            </a:fld>
            <a:endParaRPr lang="en-US" noProof="0" dirty="0"/>
          </a:p>
        </p:txBody>
      </p:sp>
    </p:spTree>
    <p:extLst>
      <p:ext uri="{BB962C8B-B14F-4D97-AF65-F5344CB8AC3E}">
        <p14:creationId xmlns:p14="http://schemas.microsoft.com/office/powerpoint/2010/main" val="35686125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dirty="0"/>
              <a:t>Insert or Drag and Drop your Image</a:t>
            </a:r>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dirty="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dirty="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dirty="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dirty="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dirty="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dirty="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dirty="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dirty="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dirty="0"/>
              <a:t>Insert or Drag and Drop your Image</a:t>
            </a:r>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dirty="0"/>
              <a:t>Add a footer</a:t>
            </a:r>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dirty="0"/>
              <a:t>Unit 1:</a:t>
            </a:r>
          </a:p>
          <a:p>
            <a:r>
              <a:rPr lang="en-US" noProof="1"/>
              <a:t>The digital world</a:t>
            </a:r>
          </a:p>
          <a:p>
            <a:endParaRPr lang="en-US" noProof="1"/>
          </a:p>
          <a:p>
            <a:r>
              <a:rPr lang="en-US" noProof="1"/>
              <a:t>DT18: Changing working practices</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7" name="Picture Placeholder 6">
            <a:extLst>
              <a:ext uri="{FF2B5EF4-FFF2-40B4-BE49-F238E27FC236}">
                <a16:creationId xmlns:a16="http://schemas.microsoft.com/office/drawing/2014/main" id="{817231A6-45B5-4C5F-950F-0BEE6A500ABB}"/>
              </a:ext>
            </a:extLst>
          </p:cNvPr>
          <p:cNvPicPr>
            <a:picLocks noGrp="1" noChangeAspect="1"/>
          </p:cNvPicPr>
          <p:nvPr>
            <p:ph type="pic" sz="quarter" idx="10"/>
          </p:nvPr>
        </p:nvPicPr>
        <p:blipFill>
          <a:blip r:embed="rId3"/>
          <a:srcRect l="17081" r="17081"/>
          <a:stretch>
            <a:fillRect/>
          </a:stretch>
        </p:blipFill>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Teleworking – Pros and Cons</a:t>
            </a:r>
          </a:p>
        </p:txBody>
      </p:sp>
      <p:graphicFrame>
        <p:nvGraphicFramePr>
          <p:cNvPr id="3" name="Table 2">
            <a:extLst>
              <a:ext uri="{FF2B5EF4-FFF2-40B4-BE49-F238E27FC236}">
                <a16:creationId xmlns:a16="http://schemas.microsoft.com/office/drawing/2014/main" id="{20B18B92-EF9E-4B80-B879-2642E8499D6A}"/>
              </a:ext>
            </a:extLst>
          </p:cNvPr>
          <p:cNvGraphicFramePr>
            <a:graphicFrameLocks noGrp="1"/>
          </p:cNvGraphicFramePr>
          <p:nvPr>
            <p:extLst>
              <p:ext uri="{D42A27DB-BD31-4B8C-83A1-F6EECF244321}">
                <p14:modId xmlns:p14="http://schemas.microsoft.com/office/powerpoint/2010/main" val="1763775680"/>
              </p:ext>
            </p:extLst>
          </p:nvPr>
        </p:nvGraphicFramePr>
        <p:xfrm>
          <a:off x="157163" y="1203599"/>
          <a:ext cx="11790998" cy="2108200"/>
        </p:xfrm>
        <a:graphic>
          <a:graphicData uri="http://schemas.openxmlformats.org/drawingml/2006/table">
            <a:tbl>
              <a:tblPr firstRow="1" bandRow="1">
                <a:tableStyleId>{5940675A-B579-460E-94D1-54222C63F5DA}</a:tableStyleId>
              </a:tblPr>
              <a:tblGrid>
                <a:gridCol w="5895499">
                  <a:extLst>
                    <a:ext uri="{9D8B030D-6E8A-4147-A177-3AD203B41FA5}">
                      <a16:colId xmlns:a16="http://schemas.microsoft.com/office/drawing/2014/main" val="2221604682"/>
                    </a:ext>
                  </a:extLst>
                </a:gridCol>
                <a:gridCol w="5895499">
                  <a:extLst>
                    <a:ext uri="{9D8B030D-6E8A-4147-A177-3AD203B41FA5}">
                      <a16:colId xmlns:a16="http://schemas.microsoft.com/office/drawing/2014/main" val="4234944478"/>
                    </a:ext>
                  </a:extLst>
                </a:gridCol>
              </a:tblGrid>
              <a:tr h="370840">
                <a:tc>
                  <a:txBody>
                    <a:bodyPr/>
                    <a:lstStyle/>
                    <a:p>
                      <a:r>
                        <a:rPr lang="en-GB" dirty="0">
                          <a:latin typeface="+mj-lt"/>
                        </a:rPr>
                        <a:t>Advantages</a:t>
                      </a:r>
                    </a:p>
                  </a:txBody>
                  <a:tcPr>
                    <a:solidFill>
                      <a:srgbClr val="92D050"/>
                    </a:solidFill>
                  </a:tcPr>
                </a:tc>
                <a:tc>
                  <a:txBody>
                    <a:bodyPr/>
                    <a:lstStyle/>
                    <a:p>
                      <a:r>
                        <a:rPr lang="en-GB" dirty="0">
                          <a:latin typeface="+mj-lt"/>
                        </a:rPr>
                        <a:t>Disadvantages</a:t>
                      </a:r>
                    </a:p>
                  </a:txBody>
                  <a:tcPr>
                    <a:solidFill>
                      <a:schemeClr val="accent4">
                        <a:lumMod val="20000"/>
                        <a:lumOff val="80000"/>
                      </a:schemeClr>
                    </a:solidFill>
                  </a:tcPr>
                </a:tc>
                <a:extLst>
                  <a:ext uri="{0D108BD9-81ED-4DB2-BD59-A6C34878D82A}">
                    <a16:rowId xmlns:a16="http://schemas.microsoft.com/office/drawing/2014/main" val="19849413"/>
                  </a:ext>
                </a:extLst>
              </a:tr>
              <a:tr h="370840">
                <a:tc>
                  <a:txBody>
                    <a:bodyPr/>
                    <a:lstStyle/>
                    <a:p>
                      <a:r>
                        <a:rPr lang="en-GB" dirty="0">
                          <a:latin typeface="+mj-lt"/>
                        </a:rPr>
                        <a:t>No expense travelling to work</a:t>
                      </a:r>
                    </a:p>
                    <a:p>
                      <a:r>
                        <a:rPr lang="en-GB" dirty="0">
                          <a:latin typeface="+mj-lt"/>
                        </a:rPr>
                        <a:t>No travel time (commuting)</a:t>
                      </a:r>
                    </a:p>
                    <a:p>
                      <a:r>
                        <a:rPr lang="en-GB" dirty="0">
                          <a:latin typeface="+mj-lt"/>
                        </a:rPr>
                        <a:t>Employees do not have to relocate for work.</a:t>
                      </a:r>
                    </a:p>
                    <a:p>
                      <a:r>
                        <a:rPr lang="en-GB" dirty="0">
                          <a:latin typeface="+mj-lt"/>
                        </a:rPr>
                        <a:t>Convenient for people with physical disabilities/carers/need help with childcare.</a:t>
                      </a:r>
                    </a:p>
                    <a:p>
                      <a:r>
                        <a:rPr lang="en-GB" dirty="0">
                          <a:latin typeface="+mj-lt"/>
                        </a:rPr>
                        <a:t>Flexibility over working hours.</a:t>
                      </a:r>
                    </a:p>
                  </a:txBody>
                  <a:tcPr>
                    <a:solidFill>
                      <a:schemeClr val="accent5">
                        <a:lumMod val="20000"/>
                        <a:lumOff val="80000"/>
                      </a:schemeClr>
                    </a:solidFill>
                  </a:tcPr>
                </a:tc>
                <a:tc>
                  <a:txBody>
                    <a:bodyPr/>
                    <a:lstStyle/>
                    <a:p>
                      <a:r>
                        <a:rPr lang="en-GB" dirty="0">
                          <a:latin typeface="+mj-lt"/>
                        </a:rPr>
                        <a:t>May feel isolated at home</a:t>
                      </a:r>
                    </a:p>
                    <a:p>
                      <a:r>
                        <a:rPr lang="en-GB" dirty="0">
                          <a:latin typeface="+mj-lt"/>
                        </a:rPr>
                        <a:t>Lack of social contact</a:t>
                      </a:r>
                    </a:p>
                    <a:p>
                      <a:r>
                        <a:rPr lang="en-GB" dirty="0">
                          <a:latin typeface="+mj-lt"/>
                        </a:rPr>
                        <a:t>Energy costs at home increase.</a:t>
                      </a:r>
                    </a:p>
                    <a:p>
                      <a:r>
                        <a:rPr lang="en-GB" dirty="0">
                          <a:latin typeface="+mj-lt"/>
                        </a:rPr>
                        <a:t>Might be paid less than office workers</a:t>
                      </a:r>
                    </a:p>
                    <a:p>
                      <a:r>
                        <a:rPr lang="en-GB" dirty="0">
                          <a:latin typeface="+mj-lt"/>
                        </a:rPr>
                        <a:t>Others in the house might disturb work.</a:t>
                      </a:r>
                    </a:p>
                    <a:p>
                      <a:r>
                        <a:rPr lang="en-GB" dirty="0">
                          <a:latin typeface="+mj-lt"/>
                        </a:rPr>
                        <a:t>Loss of status – no fancy office.</a:t>
                      </a:r>
                    </a:p>
                  </a:txBody>
                  <a:tcPr>
                    <a:solidFill>
                      <a:schemeClr val="accent5">
                        <a:lumMod val="20000"/>
                        <a:lumOff val="80000"/>
                      </a:schemeClr>
                    </a:solidFill>
                  </a:tcPr>
                </a:tc>
                <a:extLst>
                  <a:ext uri="{0D108BD9-81ED-4DB2-BD59-A6C34878D82A}">
                    <a16:rowId xmlns:a16="http://schemas.microsoft.com/office/drawing/2014/main" val="3823472231"/>
                  </a:ext>
                </a:extLst>
              </a:tr>
            </a:tbl>
          </a:graphicData>
        </a:graphic>
      </p:graphicFrame>
      <p:graphicFrame>
        <p:nvGraphicFramePr>
          <p:cNvPr id="14" name="Table 13">
            <a:extLst>
              <a:ext uri="{FF2B5EF4-FFF2-40B4-BE49-F238E27FC236}">
                <a16:creationId xmlns:a16="http://schemas.microsoft.com/office/drawing/2014/main" id="{9B2C8455-453C-4BB6-BB92-3ABBA967ED83}"/>
              </a:ext>
            </a:extLst>
          </p:cNvPr>
          <p:cNvGraphicFramePr>
            <a:graphicFrameLocks noGrp="1"/>
          </p:cNvGraphicFramePr>
          <p:nvPr>
            <p:extLst>
              <p:ext uri="{D42A27DB-BD31-4B8C-83A1-F6EECF244321}">
                <p14:modId xmlns:p14="http://schemas.microsoft.com/office/powerpoint/2010/main" val="2498772768"/>
              </p:ext>
            </p:extLst>
          </p:nvPr>
        </p:nvGraphicFramePr>
        <p:xfrm>
          <a:off x="157163" y="3999655"/>
          <a:ext cx="11790998" cy="2382520"/>
        </p:xfrm>
        <a:graphic>
          <a:graphicData uri="http://schemas.openxmlformats.org/drawingml/2006/table">
            <a:tbl>
              <a:tblPr firstRow="1" bandRow="1">
                <a:tableStyleId>{5940675A-B579-460E-94D1-54222C63F5DA}</a:tableStyleId>
              </a:tblPr>
              <a:tblGrid>
                <a:gridCol w="5895499">
                  <a:extLst>
                    <a:ext uri="{9D8B030D-6E8A-4147-A177-3AD203B41FA5}">
                      <a16:colId xmlns:a16="http://schemas.microsoft.com/office/drawing/2014/main" val="2221604682"/>
                    </a:ext>
                  </a:extLst>
                </a:gridCol>
                <a:gridCol w="5895499">
                  <a:extLst>
                    <a:ext uri="{9D8B030D-6E8A-4147-A177-3AD203B41FA5}">
                      <a16:colId xmlns:a16="http://schemas.microsoft.com/office/drawing/2014/main" val="4234944478"/>
                    </a:ext>
                  </a:extLst>
                </a:gridCol>
              </a:tblGrid>
              <a:tr h="370840">
                <a:tc>
                  <a:txBody>
                    <a:bodyPr/>
                    <a:lstStyle/>
                    <a:p>
                      <a:r>
                        <a:rPr lang="en-GB" dirty="0">
                          <a:latin typeface="+mj-lt"/>
                        </a:rPr>
                        <a:t>Advantages</a:t>
                      </a:r>
                    </a:p>
                  </a:txBody>
                  <a:tcPr>
                    <a:solidFill>
                      <a:srgbClr val="92D050"/>
                    </a:solidFill>
                  </a:tcPr>
                </a:tc>
                <a:tc>
                  <a:txBody>
                    <a:bodyPr/>
                    <a:lstStyle/>
                    <a:p>
                      <a:r>
                        <a:rPr lang="en-GB" dirty="0">
                          <a:latin typeface="+mj-lt"/>
                        </a:rPr>
                        <a:t>Disadvantages</a:t>
                      </a:r>
                    </a:p>
                  </a:txBody>
                  <a:tcPr>
                    <a:solidFill>
                      <a:schemeClr val="accent4">
                        <a:lumMod val="20000"/>
                        <a:lumOff val="80000"/>
                      </a:schemeClr>
                    </a:solidFill>
                  </a:tcPr>
                </a:tc>
                <a:extLst>
                  <a:ext uri="{0D108BD9-81ED-4DB2-BD59-A6C34878D82A}">
                    <a16:rowId xmlns:a16="http://schemas.microsoft.com/office/drawing/2014/main" val="19849413"/>
                  </a:ext>
                </a:extLst>
              </a:tr>
              <a:tr h="370840">
                <a:tc>
                  <a:txBody>
                    <a:bodyPr/>
                    <a:lstStyle/>
                    <a:p>
                      <a:r>
                        <a:rPr lang="en-GB" dirty="0">
                          <a:latin typeface="+mj-lt"/>
                        </a:rPr>
                        <a:t>Office running costs and overheads reduced.</a:t>
                      </a:r>
                    </a:p>
                    <a:p>
                      <a:r>
                        <a:rPr lang="en-GB" dirty="0">
                          <a:latin typeface="+mj-lt"/>
                        </a:rPr>
                        <a:t>Travel-related problems reduced (staff arriving late due to traffic a thing of the past)</a:t>
                      </a:r>
                    </a:p>
                    <a:p>
                      <a:r>
                        <a:rPr lang="en-GB" dirty="0">
                          <a:latin typeface="+mj-lt"/>
                        </a:rPr>
                        <a:t>Could attract better candidates for future positions as location wouldn’t be an issue anymore.</a:t>
                      </a:r>
                    </a:p>
                    <a:p>
                      <a:r>
                        <a:rPr lang="en-GB" dirty="0">
                          <a:latin typeface="+mj-lt"/>
                        </a:rPr>
                        <a:t>Staff take fewer sick days</a:t>
                      </a:r>
                    </a:p>
                    <a:p>
                      <a:r>
                        <a:rPr lang="en-GB" dirty="0">
                          <a:latin typeface="+mj-lt"/>
                        </a:rPr>
                        <a:t>Staff may be more productive at home.</a:t>
                      </a:r>
                    </a:p>
                  </a:txBody>
                  <a:tcPr>
                    <a:solidFill>
                      <a:schemeClr val="accent5">
                        <a:lumMod val="20000"/>
                        <a:lumOff val="80000"/>
                      </a:schemeClr>
                    </a:solidFill>
                  </a:tcPr>
                </a:tc>
                <a:tc>
                  <a:txBody>
                    <a:bodyPr/>
                    <a:lstStyle/>
                    <a:p>
                      <a:r>
                        <a:rPr lang="en-GB" dirty="0">
                          <a:latin typeface="+mj-lt"/>
                        </a:rPr>
                        <a:t>Employees might not be trusted.</a:t>
                      </a:r>
                    </a:p>
                    <a:p>
                      <a:r>
                        <a:rPr lang="en-GB" dirty="0">
                          <a:latin typeface="+mj-lt"/>
                        </a:rPr>
                        <a:t>Difficult to monitor workers and their performance.</a:t>
                      </a:r>
                    </a:p>
                    <a:p>
                      <a:r>
                        <a:rPr lang="en-GB" dirty="0">
                          <a:latin typeface="+mj-lt"/>
                        </a:rPr>
                        <a:t>Technical difficulties could make it difficult to communicate.</a:t>
                      </a:r>
                    </a:p>
                    <a:p>
                      <a:r>
                        <a:rPr lang="en-GB" dirty="0">
                          <a:latin typeface="+mj-lt"/>
                        </a:rPr>
                        <a:t>Distractions at home. </a:t>
                      </a:r>
                    </a:p>
                  </a:txBody>
                  <a:tcPr>
                    <a:solidFill>
                      <a:schemeClr val="accent5">
                        <a:lumMod val="20000"/>
                        <a:lumOff val="80000"/>
                      </a:schemeClr>
                    </a:solidFill>
                  </a:tcPr>
                </a:tc>
                <a:extLst>
                  <a:ext uri="{0D108BD9-81ED-4DB2-BD59-A6C34878D82A}">
                    <a16:rowId xmlns:a16="http://schemas.microsoft.com/office/drawing/2014/main" val="3823472231"/>
                  </a:ext>
                </a:extLst>
              </a:tr>
            </a:tbl>
          </a:graphicData>
        </a:graphic>
      </p:graphicFrame>
      <p:sp>
        <p:nvSpPr>
          <p:cNvPr id="15" name="TextBox 14">
            <a:extLst>
              <a:ext uri="{FF2B5EF4-FFF2-40B4-BE49-F238E27FC236}">
                <a16:creationId xmlns:a16="http://schemas.microsoft.com/office/drawing/2014/main" id="{905F69D6-12E2-4622-97DB-0320D0DD4E7C}"/>
              </a:ext>
            </a:extLst>
          </p:cNvPr>
          <p:cNvSpPr txBox="1"/>
          <p:nvPr/>
        </p:nvSpPr>
        <p:spPr>
          <a:xfrm>
            <a:off x="4541520" y="628839"/>
            <a:ext cx="3108960" cy="461665"/>
          </a:xfrm>
          <a:prstGeom prst="rect">
            <a:avLst/>
          </a:prstGeom>
          <a:noFill/>
        </p:spPr>
        <p:txBody>
          <a:bodyPr wrap="square" rtlCol="0">
            <a:spAutoFit/>
          </a:bodyPr>
          <a:lstStyle/>
          <a:p>
            <a:pPr algn="ctr"/>
            <a:r>
              <a:rPr lang="en-GB" sz="2400" b="1" dirty="0">
                <a:latin typeface="+mj-lt"/>
              </a:rPr>
              <a:t>Employee</a:t>
            </a:r>
          </a:p>
        </p:txBody>
      </p:sp>
      <p:sp>
        <p:nvSpPr>
          <p:cNvPr id="17" name="TextBox 16">
            <a:extLst>
              <a:ext uri="{FF2B5EF4-FFF2-40B4-BE49-F238E27FC236}">
                <a16:creationId xmlns:a16="http://schemas.microsoft.com/office/drawing/2014/main" id="{484C7845-C1BA-4CBB-8CF6-88D7A0DCA759}"/>
              </a:ext>
            </a:extLst>
          </p:cNvPr>
          <p:cNvSpPr txBox="1"/>
          <p:nvPr/>
        </p:nvSpPr>
        <p:spPr>
          <a:xfrm>
            <a:off x="4541520" y="3447879"/>
            <a:ext cx="3108960" cy="461665"/>
          </a:xfrm>
          <a:prstGeom prst="rect">
            <a:avLst/>
          </a:prstGeom>
          <a:noFill/>
        </p:spPr>
        <p:txBody>
          <a:bodyPr wrap="square" rtlCol="0">
            <a:spAutoFit/>
          </a:bodyPr>
          <a:lstStyle/>
          <a:p>
            <a:pPr algn="ctr"/>
            <a:r>
              <a:rPr lang="en-GB" sz="2400" b="1" dirty="0">
                <a:latin typeface="+mj-lt"/>
              </a:rPr>
              <a:t>Employer</a:t>
            </a:r>
          </a:p>
        </p:txBody>
      </p:sp>
    </p:spTree>
    <p:extLst>
      <p:ext uri="{BB962C8B-B14F-4D97-AF65-F5344CB8AC3E}">
        <p14:creationId xmlns:p14="http://schemas.microsoft.com/office/powerpoint/2010/main" val="1049415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058DB212-BFA2-403F-85EF-DFD3FF6D973A}" type="slidenum">
              <a:rPr lang="en-US" noProof="0" smtClean="0"/>
              <a:pPr/>
              <a:t>2</a:t>
            </a:fld>
            <a:endParaRPr lang="en-US" noProof="0" dirty="0"/>
          </a:p>
        </p:txBody>
      </p:sp>
    </p:spTree>
    <p:extLst>
      <p:ext uri="{BB962C8B-B14F-4D97-AF65-F5344CB8AC3E}">
        <p14:creationId xmlns:p14="http://schemas.microsoft.com/office/powerpoint/2010/main" val="892908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113348"/>
            <a:ext cx="11613832" cy="738664"/>
          </a:xfrm>
          <a:prstGeom prst="rect">
            <a:avLst/>
          </a:prstGeom>
          <a:noFill/>
        </p:spPr>
        <p:txBody>
          <a:bodyPr wrap="square" rtlCol="0">
            <a:spAutoFit/>
          </a:bodyPr>
          <a:lstStyle/>
          <a:p>
            <a:r>
              <a:rPr lang="en-GB" sz="2400" b="1" u="sng" dirty="0">
                <a:latin typeface="+mj-lt"/>
              </a:rPr>
              <a:t>Starter</a:t>
            </a:r>
          </a:p>
          <a:p>
            <a:r>
              <a:rPr lang="en-GB" dirty="0">
                <a:latin typeface="+mj-lt"/>
              </a:rPr>
              <a:t>Discuss with the person next to you and write down as many jobs that you can think of that require the use of technology.</a:t>
            </a:r>
          </a:p>
        </p:txBody>
      </p:sp>
    </p:spTree>
    <p:extLst>
      <p:ext uri="{BB962C8B-B14F-4D97-AF65-F5344CB8AC3E}">
        <p14:creationId xmlns:p14="http://schemas.microsoft.com/office/powerpoint/2010/main" val="569423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p:txBody>
          <a:bodyPr/>
          <a:lstStyle/>
          <a:p>
            <a:r>
              <a:rPr lang="en-GB" dirty="0"/>
              <a:t>The introduction of ICT has led to a big change in the way some people work.</a:t>
            </a:r>
          </a:p>
          <a:p>
            <a:r>
              <a:rPr lang="en-GB" dirty="0"/>
              <a:t>Because of the Internet and the ability to communicate with the company network from anywhere in the world, many workers now work part time or full time from home.</a:t>
            </a:r>
          </a:p>
          <a:p>
            <a:pPr marL="0" indent="0">
              <a:buNone/>
            </a:pPr>
            <a:endParaRPr lang="en-GB" dirty="0"/>
          </a:p>
          <a:p>
            <a:r>
              <a:rPr lang="en-GB" dirty="0"/>
              <a:t>Understand how employment patterns are changing as a result of the continuous evolution of technology.</a:t>
            </a:r>
          </a:p>
          <a:p>
            <a:r>
              <a:rPr lang="en-GB" dirty="0"/>
              <a:t>Explain what is meant by teleworking and identify the pros and cons this type of working practice has on the employee and the employer. </a:t>
            </a:r>
          </a:p>
          <a:p>
            <a:endParaRPr lang="en-GB" dirty="0"/>
          </a:p>
          <a:p>
            <a:endParaRPr lang="en-GB" dirty="0"/>
          </a:p>
          <a:p>
            <a:endParaRPr lang="en-GB" dirty="0"/>
          </a:p>
          <a:p>
            <a:endParaRPr lang="en-GB" dirty="0"/>
          </a:p>
          <a:p>
            <a:endParaRPr lang="en-US" dirty="0"/>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4</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999" y="3068638"/>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10" name="Picture Placeholder 9">
            <a:extLst>
              <a:ext uri="{FF2B5EF4-FFF2-40B4-BE49-F238E27FC236}">
                <a16:creationId xmlns:a16="http://schemas.microsoft.com/office/drawing/2014/main" id="{CF3CFE2E-211F-4A27-875C-ED30F7CF1A8D}"/>
              </a:ext>
            </a:extLst>
          </p:cNvPr>
          <p:cNvPicPr>
            <a:picLocks noGrp="1" noChangeAspect="1"/>
          </p:cNvPicPr>
          <p:nvPr>
            <p:ph type="pic" sz="quarter" idx="13"/>
          </p:nvPr>
        </p:nvPicPr>
        <p:blipFill>
          <a:blip r:embed="rId2"/>
          <a:srcRect l="28105" r="28105"/>
          <a:stretch>
            <a:fillRect/>
          </a:stretch>
        </p:blipFill>
        <p:spPr/>
      </p:pic>
    </p:spTree>
    <p:extLst>
      <p:ext uri="{BB962C8B-B14F-4D97-AF65-F5344CB8AC3E}">
        <p14:creationId xmlns:p14="http://schemas.microsoft.com/office/powerpoint/2010/main" val="845290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Are we losing all our jobs to technology?</a:t>
            </a:r>
          </a:p>
        </p:txBody>
      </p:sp>
      <p:sp>
        <p:nvSpPr>
          <p:cNvPr id="13" name="Rectangle 12"/>
          <p:cNvSpPr/>
          <p:nvPr/>
        </p:nvSpPr>
        <p:spPr>
          <a:xfrm>
            <a:off x="6096000" y="730063"/>
            <a:ext cx="589613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095999" y="1228967"/>
            <a:ext cx="5896133" cy="370987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why you think the statement on the left isn’t necessarily true.</a:t>
            </a: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9" name="Rectangle 8">
            <a:extLst>
              <a:ext uri="{FF2B5EF4-FFF2-40B4-BE49-F238E27FC236}">
                <a16:creationId xmlns:a16="http://schemas.microsoft.com/office/drawing/2014/main" id="{7F102D89-88A1-42C5-8E35-E613725BA014}"/>
              </a:ext>
            </a:extLst>
          </p:cNvPr>
          <p:cNvSpPr/>
          <p:nvPr/>
        </p:nvSpPr>
        <p:spPr>
          <a:xfrm>
            <a:off x="6095998" y="5008494"/>
            <a:ext cx="5896133" cy="159013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List some examples in which technology has replaced jobs normally completed by humans.</a:t>
            </a: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12" name="Rectangle 11">
            <a:extLst>
              <a:ext uri="{FF2B5EF4-FFF2-40B4-BE49-F238E27FC236}">
                <a16:creationId xmlns:a16="http://schemas.microsoft.com/office/drawing/2014/main" id="{3FA2D86C-2611-477D-88FA-F592E59158D1}"/>
              </a:ext>
            </a:extLst>
          </p:cNvPr>
          <p:cNvSpPr/>
          <p:nvPr/>
        </p:nvSpPr>
        <p:spPr>
          <a:xfrm>
            <a:off x="199867" y="730062"/>
            <a:ext cx="5698013" cy="15559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Background</a:t>
            </a:r>
          </a:p>
          <a:p>
            <a:pPr algn="ctr"/>
            <a:r>
              <a:rPr lang="en-GB" dirty="0">
                <a:solidFill>
                  <a:schemeClr val="tx1"/>
                </a:solidFill>
                <a:latin typeface="+mj-lt"/>
              </a:rPr>
              <a:t>There is a common misunderstanding when it comes to the role technology plays in the daily operation of businesses. In some quarters, there are fears that technology will make certain jobs in the future obsolete.</a:t>
            </a:r>
          </a:p>
          <a:p>
            <a:pPr algn="ctr"/>
            <a:endParaRPr lang="en-GB" dirty="0">
              <a:solidFill>
                <a:schemeClr val="tx1"/>
              </a:solidFill>
              <a:latin typeface="+mj-lt"/>
            </a:endParaRPr>
          </a:p>
        </p:txBody>
      </p:sp>
      <p:pic>
        <p:nvPicPr>
          <p:cNvPr id="3" name="Picture 2">
            <a:extLst>
              <a:ext uri="{FF2B5EF4-FFF2-40B4-BE49-F238E27FC236}">
                <a16:creationId xmlns:a16="http://schemas.microsoft.com/office/drawing/2014/main" id="{9B4BD469-C300-438A-BDDC-BE515D9C7C46}"/>
              </a:ext>
            </a:extLst>
          </p:cNvPr>
          <p:cNvPicPr>
            <a:picLocks noChangeAspect="1"/>
          </p:cNvPicPr>
          <p:nvPr/>
        </p:nvPicPr>
        <p:blipFill>
          <a:blip r:embed="rId3"/>
          <a:stretch>
            <a:fillRect/>
          </a:stretch>
        </p:blipFill>
        <p:spPr>
          <a:xfrm>
            <a:off x="199867" y="2758440"/>
            <a:ext cx="5698013" cy="3796549"/>
          </a:xfrm>
          <a:prstGeom prst="rect">
            <a:avLst/>
          </a:prstGeom>
        </p:spPr>
      </p:pic>
    </p:spTree>
    <p:extLst>
      <p:ext uri="{BB962C8B-B14F-4D97-AF65-F5344CB8AC3E}">
        <p14:creationId xmlns:p14="http://schemas.microsoft.com/office/powerpoint/2010/main" val="284780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Are we losing all our jobs to technology?</a:t>
            </a:r>
          </a:p>
        </p:txBody>
      </p:sp>
      <p:sp>
        <p:nvSpPr>
          <p:cNvPr id="13" name="Rectangle 12"/>
          <p:cNvSpPr/>
          <p:nvPr/>
        </p:nvSpPr>
        <p:spPr>
          <a:xfrm>
            <a:off x="6096000" y="730063"/>
            <a:ext cx="589613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095999" y="1228967"/>
            <a:ext cx="5896133" cy="370987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why you think the statement on the left isn’t necessarily true.</a:t>
            </a:r>
          </a:p>
          <a:p>
            <a:pPr algn="ctr"/>
            <a:endParaRPr lang="en-GB" u="sng" dirty="0">
              <a:solidFill>
                <a:schemeClr val="tx1"/>
              </a:solidFill>
              <a:latin typeface="+mj-lt"/>
            </a:endParaRPr>
          </a:p>
          <a:p>
            <a:pPr algn="ctr"/>
            <a:r>
              <a:rPr lang="en-GB" dirty="0">
                <a:solidFill>
                  <a:schemeClr val="tx1"/>
                </a:solidFill>
                <a:latin typeface="+mj-lt"/>
              </a:rPr>
              <a:t>Although many jobs (especially in manufacturing) are being fulfilled by robots/AI technology, there is still a need for people to write programs to control what the robot does, engineers to create a physical model of the robot.</a:t>
            </a:r>
          </a:p>
          <a:p>
            <a:pPr algn="ctr"/>
            <a:r>
              <a:rPr lang="en-GB" dirty="0">
                <a:solidFill>
                  <a:schemeClr val="tx1"/>
                </a:solidFill>
                <a:latin typeface="+mj-lt"/>
              </a:rPr>
              <a:t>There has been a big shift in where the job opportunities lie, with regards to technology and engineering – the demand certainly outweighs the supply. This is because not everyone studies for a career in programming/computer science and some people find it very difficult or overwhelming with the prospect of upskilling/re-training.</a:t>
            </a:r>
          </a:p>
          <a:p>
            <a:pPr algn="ctr"/>
            <a:endParaRPr lang="en-GB" u="sng" dirty="0">
              <a:solidFill>
                <a:schemeClr val="tx1"/>
              </a:solidFill>
              <a:latin typeface="+mj-lt"/>
            </a:endParaRPr>
          </a:p>
        </p:txBody>
      </p:sp>
      <p:sp>
        <p:nvSpPr>
          <p:cNvPr id="9" name="Rectangle 8">
            <a:extLst>
              <a:ext uri="{FF2B5EF4-FFF2-40B4-BE49-F238E27FC236}">
                <a16:creationId xmlns:a16="http://schemas.microsoft.com/office/drawing/2014/main" id="{7F102D89-88A1-42C5-8E35-E613725BA014}"/>
              </a:ext>
            </a:extLst>
          </p:cNvPr>
          <p:cNvSpPr/>
          <p:nvPr/>
        </p:nvSpPr>
        <p:spPr>
          <a:xfrm>
            <a:off x="6095998" y="5008494"/>
            <a:ext cx="5896133" cy="1590137"/>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List some examples in which technology has replaced jobs normally completed by humans.</a:t>
            </a:r>
          </a:p>
          <a:p>
            <a:pPr algn="ctr"/>
            <a:endParaRPr lang="en-GB" u="sng" dirty="0">
              <a:solidFill>
                <a:schemeClr val="tx1"/>
              </a:solidFill>
              <a:latin typeface="+mj-lt"/>
            </a:endParaRPr>
          </a:p>
          <a:p>
            <a:pPr algn="ctr"/>
            <a:r>
              <a:rPr lang="en-GB" dirty="0">
                <a:solidFill>
                  <a:schemeClr val="tx1"/>
                </a:solidFill>
                <a:latin typeface="+mj-lt"/>
              </a:rPr>
              <a:t>Self-checkout machines, Bots that are used to provide online customer support. (Other examples accepted)</a:t>
            </a:r>
          </a:p>
          <a:p>
            <a:pPr algn="ctr"/>
            <a:endParaRPr lang="en-GB" u="sng" dirty="0">
              <a:solidFill>
                <a:schemeClr val="tx1"/>
              </a:solidFill>
              <a:latin typeface="+mj-lt"/>
            </a:endParaRPr>
          </a:p>
        </p:txBody>
      </p:sp>
      <p:sp>
        <p:nvSpPr>
          <p:cNvPr id="12" name="Rectangle 11">
            <a:extLst>
              <a:ext uri="{FF2B5EF4-FFF2-40B4-BE49-F238E27FC236}">
                <a16:creationId xmlns:a16="http://schemas.microsoft.com/office/drawing/2014/main" id="{3FA2D86C-2611-477D-88FA-F592E59158D1}"/>
              </a:ext>
            </a:extLst>
          </p:cNvPr>
          <p:cNvSpPr/>
          <p:nvPr/>
        </p:nvSpPr>
        <p:spPr>
          <a:xfrm>
            <a:off x="199867" y="730062"/>
            <a:ext cx="5698013" cy="15559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Background</a:t>
            </a:r>
          </a:p>
          <a:p>
            <a:pPr algn="ctr"/>
            <a:r>
              <a:rPr lang="en-GB" dirty="0">
                <a:solidFill>
                  <a:schemeClr val="tx1"/>
                </a:solidFill>
                <a:latin typeface="+mj-lt"/>
              </a:rPr>
              <a:t>There is a common misunderstanding when it comes to the role technology plays in the daily operation of businesses. In some quarters, there are fears that technology will make certain jobs in the future obsolete.</a:t>
            </a:r>
          </a:p>
          <a:p>
            <a:pPr algn="ctr"/>
            <a:endParaRPr lang="en-GB" dirty="0">
              <a:solidFill>
                <a:schemeClr val="tx1"/>
              </a:solidFill>
              <a:latin typeface="+mj-lt"/>
            </a:endParaRPr>
          </a:p>
        </p:txBody>
      </p:sp>
      <p:pic>
        <p:nvPicPr>
          <p:cNvPr id="3" name="Picture 2">
            <a:extLst>
              <a:ext uri="{FF2B5EF4-FFF2-40B4-BE49-F238E27FC236}">
                <a16:creationId xmlns:a16="http://schemas.microsoft.com/office/drawing/2014/main" id="{9B4BD469-C300-438A-BDDC-BE515D9C7C46}"/>
              </a:ext>
            </a:extLst>
          </p:cNvPr>
          <p:cNvPicPr>
            <a:picLocks noChangeAspect="1"/>
          </p:cNvPicPr>
          <p:nvPr/>
        </p:nvPicPr>
        <p:blipFill>
          <a:blip r:embed="rId3"/>
          <a:stretch>
            <a:fillRect/>
          </a:stretch>
        </p:blipFill>
        <p:spPr>
          <a:xfrm>
            <a:off x="199867" y="2758440"/>
            <a:ext cx="5698013" cy="3796549"/>
          </a:xfrm>
          <a:prstGeom prst="rect">
            <a:avLst/>
          </a:prstGeom>
        </p:spPr>
      </p:pic>
    </p:spTree>
    <p:extLst>
      <p:ext uri="{BB962C8B-B14F-4D97-AF65-F5344CB8AC3E}">
        <p14:creationId xmlns:p14="http://schemas.microsoft.com/office/powerpoint/2010/main" val="3857946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Working from home?</a:t>
            </a:r>
          </a:p>
        </p:txBody>
      </p:sp>
      <p:sp>
        <p:nvSpPr>
          <p:cNvPr id="13" name="Rectangle 12"/>
          <p:cNvSpPr/>
          <p:nvPr/>
        </p:nvSpPr>
        <p:spPr>
          <a:xfrm>
            <a:off x="6096000" y="730063"/>
            <a:ext cx="589613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095999" y="1228967"/>
            <a:ext cx="5896133" cy="105703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meant by the term ‘teleworking’</a:t>
            </a: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9" name="Rectangle 8">
            <a:extLst>
              <a:ext uri="{FF2B5EF4-FFF2-40B4-BE49-F238E27FC236}">
                <a16:creationId xmlns:a16="http://schemas.microsoft.com/office/drawing/2014/main" id="{7F102D89-88A1-42C5-8E35-E613725BA014}"/>
              </a:ext>
            </a:extLst>
          </p:cNvPr>
          <p:cNvSpPr/>
          <p:nvPr/>
        </p:nvSpPr>
        <p:spPr>
          <a:xfrm>
            <a:off x="6095999" y="2435376"/>
            <a:ext cx="5896133" cy="201470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From a business point of view, why do you think the switch to working from home has been a good one?</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12" name="Rectangle 11">
            <a:extLst>
              <a:ext uri="{FF2B5EF4-FFF2-40B4-BE49-F238E27FC236}">
                <a16:creationId xmlns:a16="http://schemas.microsoft.com/office/drawing/2014/main" id="{3FA2D86C-2611-477D-88FA-F592E59158D1}"/>
              </a:ext>
            </a:extLst>
          </p:cNvPr>
          <p:cNvSpPr/>
          <p:nvPr/>
        </p:nvSpPr>
        <p:spPr>
          <a:xfrm>
            <a:off x="199867" y="730062"/>
            <a:ext cx="5698013" cy="15559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Background</a:t>
            </a:r>
          </a:p>
          <a:p>
            <a:pPr algn="ctr"/>
            <a:r>
              <a:rPr lang="en-GB" dirty="0">
                <a:solidFill>
                  <a:schemeClr val="tx1"/>
                </a:solidFill>
                <a:latin typeface="+mj-lt"/>
              </a:rPr>
              <a:t>Because of the Coronavirus pandemic, it has forced businesses to adapt their way of working. Most businesses got their employees to work from home, something which may become a permanent fixture moving forward. </a:t>
            </a:r>
          </a:p>
          <a:p>
            <a:pPr algn="ctr"/>
            <a:endParaRPr lang="en-GB" dirty="0">
              <a:solidFill>
                <a:schemeClr val="tx1"/>
              </a:solidFill>
              <a:latin typeface="+mj-lt"/>
            </a:endParaRPr>
          </a:p>
        </p:txBody>
      </p:sp>
      <p:sp>
        <p:nvSpPr>
          <p:cNvPr id="8" name="Rectangle 7">
            <a:extLst>
              <a:ext uri="{FF2B5EF4-FFF2-40B4-BE49-F238E27FC236}">
                <a16:creationId xmlns:a16="http://schemas.microsoft.com/office/drawing/2014/main" id="{5FC1831B-98F9-4846-8458-36E70D24646A}"/>
              </a:ext>
            </a:extLst>
          </p:cNvPr>
          <p:cNvSpPr/>
          <p:nvPr/>
        </p:nvSpPr>
        <p:spPr>
          <a:xfrm>
            <a:off x="6095999" y="4599457"/>
            <a:ext cx="5896133" cy="195553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State some of the concerns employees would have about working from home.</a:t>
            </a:r>
          </a:p>
          <a:p>
            <a:pPr algn="ctr"/>
            <a:endParaRPr lang="en-GB" u="sng" dirty="0">
              <a:solidFill>
                <a:schemeClr val="tx1"/>
              </a:solidFill>
              <a:latin typeface="+mj-lt"/>
            </a:endParaRPr>
          </a:p>
          <a:p>
            <a:pPr algn="ctr"/>
            <a:endParaRPr lang="en-GB" u="sng" dirty="0">
              <a:solidFill>
                <a:schemeClr val="tx1"/>
              </a:solidFill>
              <a:latin typeface="+mj-lt"/>
            </a:endParaRPr>
          </a:p>
        </p:txBody>
      </p:sp>
      <p:pic>
        <p:nvPicPr>
          <p:cNvPr id="2" name="Picture 1">
            <a:extLst>
              <a:ext uri="{FF2B5EF4-FFF2-40B4-BE49-F238E27FC236}">
                <a16:creationId xmlns:a16="http://schemas.microsoft.com/office/drawing/2014/main" id="{C9425DCE-DF2D-44A3-98B9-7600ED8C3EA0}"/>
              </a:ext>
            </a:extLst>
          </p:cNvPr>
          <p:cNvPicPr>
            <a:picLocks noChangeAspect="1"/>
          </p:cNvPicPr>
          <p:nvPr/>
        </p:nvPicPr>
        <p:blipFill>
          <a:blip r:embed="rId3"/>
          <a:stretch>
            <a:fillRect/>
          </a:stretch>
        </p:blipFill>
        <p:spPr>
          <a:xfrm>
            <a:off x="187643" y="2435376"/>
            <a:ext cx="5710237" cy="3426142"/>
          </a:xfrm>
          <a:prstGeom prst="rect">
            <a:avLst/>
          </a:prstGeom>
        </p:spPr>
      </p:pic>
    </p:spTree>
    <p:extLst>
      <p:ext uri="{BB962C8B-B14F-4D97-AF65-F5344CB8AC3E}">
        <p14:creationId xmlns:p14="http://schemas.microsoft.com/office/powerpoint/2010/main" val="989483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Working from home?</a:t>
            </a:r>
          </a:p>
        </p:txBody>
      </p:sp>
      <p:sp>
        <p:nvSpPr>
          <p:cNvPr id="13" name="Rectangle 12"/>
          <p:cNvSpPr/>
          <p:nvPr/>
        </p:nvSpPr>
        <p:spPr>
          <a:xfrm>
            <a:off x="6096000" y="730063"/>
            <a:ext cx="589613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095999" y="1228967"/>
            <a:ext cx="5896133" cy="1057032"/>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meant by the term ‘teleworking’</a:t>
            </a:r>
          </a:p>
          <a:p>
            <a:pPr algn="ctr"/>
            <a:r>
              <a:rPr lang="en-GB" dirty="0">
                <a:solidFill>
                  <a:schemeClr val="tx1"/>
                </a:solidFill>
                <a:latin typeface="+mj-lt"/>
              </a:rPr>
              <a:t>Teleworking is the process of working from home using the internet/network.</a:t>
            </a: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9" name="Rectangle 8">
            <a:extLst>
              <a:ext uri="{FF2B5EF4-FFF2-40B4-BE49-F238E27FC236}">
                <a16:creationId xmlns:a16="http://schemas.microsoft.com/office/drawing/2014/main" id="{7F102D89-88A1-42C5-8E35-E613725BA014}"/>
              </a:ext>
            </a:extLst>
          </p:cNvPr>
          <p:cNvSpPr/>
          <p:nvPr/>
        </p:nvSpPr>
        <p:spPr>
          <a:xfrm>
            <a:off x="6095999" y="2435376"/>
            <a:ext cx="5896133" cy="2014704"/>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From a business point of view, why do you think the switch to working from home has been a good one?</a:t>
            </a:r>
          </a:p>
          <a:p>
            <a:pPr algn="ctr"/>
            <a:endParaRPr lang="en-GB" u="sng" dirty="0">
              <a:solidFill>
                <a:schemeClr val="tx1"/>
              </a:solidFill>
              <a:latin typeface="+mj-lt"/>
            </a:endParaRPr>
          </a:p>
          <a:p>
            <a:pPr algn="ctr"/>
            <a:r>
              <a:rPr lang="en-GB" dirty="0">
                <a:solidFill>
                  <a:schemeClr val="tx1"/>
                </a:solidFill>
                <a:latin typeface="+mj-lt"/>
              </a:rPr>
              <a:t>There has been a massive shift in their overheads. During lockdown they were spending less on operating costs such as electricity, gas and water. Them costs were shifted to the households of their employees.</a:t>
            </a: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12" name="Rectangle 11">
            <a:extLst>
              <a:ext uri="{FF2B5EF4-FFF2-40B4-BE49-F238E27FC236}">
                <a16:creationId xmlns:a16="http://schemas.microsoft.com/office/drawing/2014/main" id="{3FA2D86C-2611-477D-88FA-F592E59158D1}"/>
              </a:ext>
            </a:extLst>
          </p:cNvPr>
          <p:cNvSpPr/>
          <p:nvPr/>
        </p:nvSpPr>
        <p:spPr>
          <a:xfrm>
            <a:off x="199867" y="730062"/>
            <a:ext cx="5698013" cy="15559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Background</a:t>
            </a:r>
          </a:p>
          <a:p>
            <a:pPr algn="ctr"/>
            <a:r>
              <a:rPr lang="en-GB" dirty="0">
                <a:solidFill>
                  <a:schemeClr val="tx1"/>
                </a:solidFill>
                <a:latin typeface="+mj-lt"/>
              </a:rPr>
              <a:t>Because of the Coronavirus pandemic, it has forced businesses to adapt their way of working. Most businesses got their employees to work from home, something which may become a permanent fixture moving forward. </a:t>
            </a:r>
          </a:p>
          <a:p>
            <a:pPr algn="ctr"/>
            <a:endParaRPr lang="en-GB" dirty="0">
              <a:solidFill>
                <a:schemeClr val="tx1"/>
              </a:solidFill>
              <a:latin typeface="+mj-lt"/>
            </a:endParaRPr>
          </a:p>
        </p:txBody>
      </p:sp>
      <p:sp>
        <p:nvSpPr>
          <p:cNvPr id="8" name="Rectangle 7">
            <a:extLst>
              <a:ext uri="{FF2B5EF4-FFF2-40B4-BE49-F238E27FC236}">
                <a16:creationId xmlns:a16="http://schemas.microsoft.com/office/drawing/2014/main" id="{5FC1831B-98F9-4846-8458-36E70D24646A}"/>
              </a:ext>
            </a:extLst>
          </p:cNvPr>
          <p:cNvSpPr/>
          <p:nvPr/>
        </p:nvSpPr>
        <p:spPr>
          <a:xfrm>
            <a:off x="6095999" y="4599457"/>
            <a:ext cx="5896133" cy="1955531"/>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State some of the concerns employees would have about working from home.</a:t>
            </a:r>
          </a:p>
          <a:p>
            <a:pPr algn="ctr"/>
            <a:endParaRPr lang="en-GB" u="sng" dirty="0">
              <a:solidFill>
                <a:schemeClr val="tx1"/>
              </a:solidFill>
              <a:latin typeface="+mj-lt"/>
            </a:endParaRPr>
          </a:p>
          <a:p>
            <a:pPr algn="ctr"/>
            <a:r>
              <a:rPr lang="en-GB" dirty="0">
                <a:solidFill>
                  <a:schemeClr val="tx1"/>
                </a:solidFill>
                <a:latin typeface="+mj-lt"/>
              </a:rPr>
              <a:t>Re-training might be required such as learning how to use new hardware and software, which could be made more difficult with the lack of support that they would receive in the workplace.</a:t>
            </a:r>
          </a:p>
          <a:p>
            <a:pPr algn="ctr"/>
            <a:endParaRPr lang="en-GB" u="sng" dirty="0">
              <a:solidFill>
                <a:schemeClr val="tx1"/>
              </a:solidFill>
              <a:latin typeface="+mj-lt"/>
            </a:endParaRPr>
          </a:p>
          <a:p>
            <a:pPr algn="ctr"/>
            <a:endParaRPr lang="en-GB" u="sng" dirty="0">
              <a:solidFill>
                <a:schemeClr val="tx1"/>
              </a:solidFill>
              <a:latin typeface="+mj-lt"/>
            </a:endParaRPr>
          </a:p>
        </p:txBody>
      </p:sp>
      <p:pic>
        <p:nvPicPr>
          <p:cNvPr id="2" name="Picture 1">
            <a:extLst>
              <a:ext uri="{FF2B5EF4-FFF2-40B4-BE49-F238E27FC236}">
                <a16:creationId xmlns:a16="http://schemas.microsoft.com/office/drawing/2014/main" id="{C9425DCE-DF2D-44A3-98B9-7600ED8C3EA0}"/>
              </a:ext>
            </a:extLst>
          </p:cNvPr>
          <p:cNvPicPr>
            <a:picLocks noChangeAspect="1"/>
          </p:cNvPicPr>
          <p:nvPr/>
        </p:nvPicPr>
        <p:blipFill>
          <a:blip r:embed="rId3"/>
          <a:stretch>
            <a:fillRect/>
          </a:stretch>
        </p:blipFill>
        <p:spPr>
          <a:xfrm>
            <a:off x="187643" y="2435376"/>
            <a:ext cx="5710237" cy="3426142"/>
          </a:xfrm>
          <a:prstGeom prst="rect">
            <a:avLst/>
          </a:prstGeom>
        </p:spPr>
      </p:pic>
    </p:spTree>
    <p:extLst>
      <p:ext uri="{BB962C8B-B14F-4D97-AF65-F5344CB8AC3E}">
        <p14:creationId xmlns:p14="http://schemas.microsoft.com/office/powerpoint/2010/main" val="2647591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Teleworking – Pros and Cons</a:t>
            </a:r>
          </a:p>
        </p:txBody>
      </p:sp>
      <p:graphicFrame>
        <p:nvGraphicFramePr>
          <p:cNvPr id="3" name="Table 2">
            <a:extLst>
              <a:ext uri="{FF2B5EF4-FFF2-40B4-BE49-F238E27FC236}">
                <a16:creationId xmlns:a16="http://schemas.microsoft.com/office/drawing/2014/main" id="{20B18B92-EF9E-4B80-B879-2642E8499D6A}"/>
              </a:ext>
            </a:extLst>
          </p:cNvPr>
          <p:cNvGraphicFramePr>
            <a:graphicFrameLocks noGrp="1"/>
          </p:cNvGraphicFramePr>
          <p:nvPr>
            <p:extLst>
              <p:ext uri="{D42A27DB-BD31-4B8C-83A1-F6EECF244321}">
                <p14:modId xmlns:p14="http://schemas.microsoft.com/office/powerpoint/2010/main" val="3946789965"/>
              </p:ext>
            </p:extLst>
          </p:nvPr>
        </p:nvGraphicFramePr>
        <p:xfrm>
          <a:off x="157163" y="1203599"/>
          <a:ext cx="11790998" cy="2108200"/>
        </p:xfrm>
        <a:graphic>
          <a:graphicData uri="http://schemas.openxmlformats.org/drawingml/2006/table">
            <a:tbl>
              <a:tblPr firstRow="1" bandRow="1">
                <a:tableStyleId>{5940675A-B579-460E-94D1-54222C63F5DA}</a:tableStyleId>
              </a:tblPr>
              <a:tblGrid>
                <a:gridCol w="5895499">
                  <a:extLst>
                    <a:ext uri="{9D8B030D-6E8A-4147-A177-3AD203B41FA5}">
                      <a16:colId xmlns:a16="http://schemas.microsoft.com/office/drawing/2014/main" val="2221604682"/>
                    </a:ext>
                  </a:extLst>
                </a:gridCol>
                <a:gridCol w="5895499">
                  <a:extLst>
                    <a:ext uri="{9D8B030D-6E8A-4147-A177-3AD203B41FA5}">
                      <a16:colId xmlns:a16="http://schemas.microsoft.com/office/drawing/2014/main" val="4234944478"/>
                    </a:ext>
                  </a:extLst>
                </a:gridCol>
              </a:tblGrid>
              <a:tr h="370840">
                <a:tc>
                  <a:txBody>
                    <a:bodyPr/>
                    <a:lstStyle/>
                    <a:p>
                      <a:r>
                        <a:rPr lang="en-GB" dirty="0">
                          <a:latin typeface="+mj-lt"/>
                        </a:rPr>
                        <a:t>Advantages</a:t>
                      </a:r>
                    </a:p>
                  </a:txBody>
                  <a:tcPr>
                    <a:solidFill>
                      <a:srgbClr val="92D050"/>
                    </a:solidFill>
                  </a:tcPr>
                </a:tc>
                <a:tc>
                  <a:txBody>
                    <a:bodyPr/>
                    <a:lstStyle/>
                    <a:p>
                      <a:r>
                        <a:rPr lang="en-GB" dirty="0">
                          <a:latin typeface="+mj-lt"/>
                        </a:rPr>
                        <a:t>Disadvantages</a:t>
                      </a:r>
                    </a:p>
                  </a:txBody>
                  <a:tcPr>
                    <a:solidFill>
                      <a:schemeClr val="accent4">
                        <a:lumMod val="20000"/>
                        <a:lumOff val="80000"/>
                      </a:schemeClr>
                    </a:solidFill>
                  </a:tcPr>
                </a:tc>
                <a:extLst>
                  <a:ext uri="{0D108BD9-81ED-4DB2-BD59-A6C34878D82A}">
                    <a16:rowId xmlns:a16="http://schemas.microsoft.com/office/drawing/2014/main" val="19849413"/>
                  </a:ext>
                </a:extLst>
              </a:tr>
              <a:tr h="370840">
                <a:tc>
                  <a:txBody>
                    <a:bodyPr/>
                    <a:lstStyle/>
                    <a:p>
                      <a:endParaRPr lang="en-GB" dirty="0">
                        <a:latin typeface="+mj-lt"/>
                      </a:endParaRPr>
                    </a:p>
                    <a:p>
                      <a:endParaRPr lang="en-GB" dirty="0">
                        <a:latin typeface="+mj-lt"/>
                      </a:endParaRPr>
                    </a:p>
                    <a:p>
                      <a:endParaRPr lang="en-GB" dirty="0">
                        <a:latin typeface="+mj-lt"/>
                      </a:endParaRPr>
                    </a:p>
                    <a:p>
                      <a:endParaRPr lang="en-GB" dirty="0">
                        <a:latin typeface="+mj-lt"/>
                      </a:endParaRPr>
                    </a:p>
                    <a:p>
                      <a:endParaRPr lang="en-GB" dirty="0">
                        <a:latin typeface="+mj-lt"/>
                      </a:endParaRPr>
                    </a:p>
                    <a:p>
                      <a:endParaRPr lang="en-GB" dirty="0">
                        <a:latin typeface="+mj-lt"/>
                      </a:endParaRPr>
                    </a:p>
                  </a:txBody>
                  <a:tcPr/>
                </a:tc>
                <a:tc>
                  <a:txBody>
                    <a:bodyPr/>
                    <a:lstStyle/>
                    <a:p>
                      <a:endParaRPr lang="en-GB" dirty="0">
                        <a:latin typeface="+mj-lt"/>
                      </a:endParaRPr>
                    </a:p>
                  </a:txBody>
                  <a:tcPr/>
                </a:tc>
                <a:extLst>
                  <a:ext uri="{0D108BD9-81ED-4DB2-BD59-A6C34878D82A}">
                    <a16:rowId xmlns:a16="http://schemas.microsoft.com/office/drawing/2014/main" val="3823472231"/>
                  </a:ext>
                </a:extLst>
              </a:tr>
            </a:tbl>
          </a:graphicData>
        </a:graphic>
      </p:graphicFrame>
      <p:graphicFrame>
        <p:nvGraphicFramePr>
          <p:cNvPr id="14" name="Table 13">
            <a:extLst>
              <a:ext uri="{FF2B5EF4-FFF2-40B4-BE49-F238E27FC236}">
                <a16:creationId xmlns:a16="http://schemas.microsoft.com/office/drawing/2014/main" id="{9B2C8455-453C-4BB6-BB92-3ABBA967ED83}"/>
              </a:ext>
            </a:extLst>
          </p:cNvPr>
          <p:cNvGraphicFramePr>
            <a:graphicFrameLocks noGrp="1"/>
          </p:cNvGraphicFramePr>
          <p:nvPr>
            <p:extLst>
              <p:ext uri="{D42A27DB-BD31-4B8C-83A1-F6EECF244321}">
                <p14:modId xmlns:p14="http://schemas.microsoft.com/office/powerpoint/2010/main" val="750508252"/>
              </p:ext>
            </p:extLst>
          </p:nvPr>
        </p:nvGraphicFramePr>
        <p:xfrm>
          <a:off x="157163" y="3999655"/>
          <a:ext cx="11790998" cy="2382520"/>
        </p:xfrm>
        <a:graphic>
          <a:graphicData uri="http://schemas.openxmlformats.org/drawingml/2006/table">
            <a:tbl>
              <a:tblPr firstRow="1" bandRow="1">
                <a:tableStyleId>{5940675A-B579-460E-94D1-54222C63F5DA}</a:tableStyleId>
              </a:tblPr>
              <a:tblGrid>
                <a:gridCol w="5895499">
                  <a:extLst>
                    <a:ext uri="{9D8B030D-6E8A-4147-A177-3AD203B41FA5}">
                      <a16:colId xmlns:a16="http://schemas.microsoft.com/office/drawing/2014/main" val="2221604682"/>
                    </a:ext>
                  </a:extLst>
                </a:gridCol>
                <a:gridCol w="5895499">
                  <a:extLst>
                    <a:ext uri="{9D8B030D-6E8A-4147-A177-3AD203B41FA5}">
                      <a16:colId xmlns:a16="http://schemas.microsoft.com/office/drawing/2014/main" val="4234944478"/>
                    </a:ext>
                  </a:extLst>
                </a:gridCol>
              </a:tblGrid>
              <a:tr h="370840">
                <a:tc>
                  <a:txBody>
                    <a:bodyPr/>
                    <a:lstStyle/>
                    <a:p>
                      <a:r>
                        <a:rPr lang="en-GB" dirty="0">
                          <a:latin typeface="+mj-lt"/>
                        </a:rPr>
                        <a:t>Advantages</a:t>
                      </a:r>
                    </a:p>
                  </a:txBody>
                  <a:tcPr>
                    <a:solidFill>
                      <a:srgbClr val="92D050"/>
                    </a:solidFill>
                  </a:tcPr>
                </a:tc>
                <a:tc>
                  <a:txBody>
                    <a:bodyPr/>
                    <a:lstStyle/>
                    <a:p>
                      <a:r>
                        <a:rPr lang="en-GB" dirty="0">
                          <a:latin typeface="+mj-lt"/>
                        </a:rPr>
                        <a:t>Disadvantages</a:t>
                      </a:r>
                    </a:p>
                  </a:txBody>
                  <a:tcPr>
                    <a:solidFill>
                      <a:schemeClr val="accent4">
                        <a:lumMod val="20000"/>
                        <a:lumOff val="80000"/>
                      </a:schemeClr>
                    </a:solidFill>
                  </a:tcPr>
                </a:tc>
                <a:extLst>
                  <a:ext uri="{0D108BD9-81ED-4DB2-BD59-A6C34878D82A}">
                    <a16:rowId xmlns:a16="http://schemas.microsoft.com/office/drawing/2014/main" val="19849413"/>
                  </a:ext>
                </a:extLst>
              </a:tr>
              <a:tr h="370840">
                <a:tc>
                  <a:txBody>
                    <a:bodyPr/>
                    <a:lstStyle/>
                    <a:p>
                      <a:endParaRPr lang="en-GB" dirty="0">
                        <a:latin typeface="+mj-lt"/>
                      </a:endParaRPr>
                    </a:p>
                    <a:p>
                      <a:endParaRPr lang="en-GB" dirty="0">
                        <a:latin typeface="+mj-lt"/>
                      </a:endParaRPr>
                    </a:p>
                    <a:p>
                      <a:endParaRPr lang="en-GB" dirty="0">
                        <a:latin typeface="+mj-lt"/>
                      </a:endParaRPr>
                    </a:p>
                    <a:p>
                      <a:endParaRPr lang="en-GB" dirty="0">
                        <a:latin typeface="+mj-lt"/>
                      </a:endParaRPr>
                    </a:p>
                    <a:p>
                      <a:endParaRPr lang="en-GB" dirty="0">
                        <a:latin typeface="+mj-lt"/>
                      </a:endParaRPr>
                    </a:p>
                    <a:p>
                      <a:endParaRPr lang="en-GB" dirty="0">
                        <a:latin typeface="+mj-lt"/>
                      </a:endParaRPr>
                    </a:p>
                    <a:p>
                      <a:endParaRPr lang="en-GB" dirty="0">
                        <a:latin typeface="+mj-lt"/>
                      </a:endParaRPr>
                    </a:p>
                  </a:txBody>
                  <a:tcPr/>
                </a:tc>
                <a:tc>
                  <a:txBody>
                    <a:bodyPr/>
                    <a:lstStyle/>
                    <a:p>
                      <a:endParaRPr lang="en-GB" dirty="0">
                        <a:latin typeface="+mj-lt"/>
                      </a:endParaRPr>
                    </a:p>
                  </a:txBody>
                  <a:tcPr/>
                </a:tc>
                <a:extLst>
                  <a:ext uri="{0D108BD9-81ED-4DB2-BD59-A6C34878D82A}">
                    <a16:rowId xmlns:a16="http://schemas.microsoft.com/office/drawing/2014/main" val="3823472231"/>
                  </a:ext>
                </a:extLst>
              </a:tr>
            </a:tbl>
          </a:graphicData>
        </a:graphic>
      </p:graphicFrame>
      <p:sp>
        <p:nvSpPr>
          <p:cNvPr id="15" name="TextBox 14">
            <a:extLst>
              <a:ext uri="{FF2B5EF4-FFF2-40B4-BE49-F238E27FC236}">
                <a16:creationId xmlns:a16="http://schemas.microsoft.com/office/drawing/2014/main" id="{905F69D6-12E2-4622-97DB-0320D0DD4E7C}"/>
              </a:ext>
            </a:extLst>
          </p:cNvPr>
          <p:cNvSpPr txBox="1"/>
          <p:nvPr/>
        </p:nvSpPr>
        <p:spPr>
          <a:xfrm>
            <a:off x="4541520" y="628839"/>
            <a:ext cx="3108960" cy="461665"/>
          </a:xfrm>
          <a:prstGeom prst="rect">
            <a:avLst/>
          </a:prstGeom>
          <a:noFill/>
        </p:spPr>
        <p:txBody>
          <a:bodyPr wrap="square" rtlCol="0">
            <a:spAutoFit/>
          </a:bodyPr>
          <a:lstStyle/>
          <a:p>
            <a:pPr algn="ctr"/>
            <a:r>
              <a:rPr lang="en-GB" sz="2400" b="1" dirty="0">
                <a:latin typeface="+mj-lt"/>
              </a:rPr>
              <a:t>Employee</a:t>
            </a:r>
          </a:p>
        </p:txBody>
      </p:sp>
      <p:sp>
        <p:nvSpPr>
          <p:cNvPr id="17" name="TextBox 16">
            <a:extLst>
              <a:ext uri="{FF2B5EF4-FFF2-40B4-BE49-F238E27FC236}">
                <a16:creationId xmlns:a16="http://schemas.microsoft.com/office/drawing/2014/main" id="{484C7845-C1BA-4CBB-8CF6-88D7A0DCA759}"/>
              </a:ext>
            </a:extLst>
          </p:cNvPr>
          <p:cNvSpPr txBox="1"/>
          <p:nvPr/>
        </p:nvSpPr>
        <p:spPr>
          <a:xfrm>
            <a:off x="4541520" y="3447879"/>
            <a:ext cx="3108960" cy="461665"/>
          </a:xfrm>
          <a:prstGeom prst="rect">
            <a:avLst/>
          </a:prstGeom>
          <a:noFill/>
        </p:spPr>
        <p:txBody>
          <a:bodyPr wrap="square" rtlCol="0">
            <a:spAutoFit/>
          </a:bodyPr>
          <a:lstStyle/>
          <a:p>
            <a:pPr algn="ctr"/>
            <a:r>
              <a:rPr lang="en-GB" sz="2400" b="1" dirty="0">
                <a:latin typeface="+mj-lt"/>
              </a:rPr>
              <a:t>Employer</a:t>
            </a:r>
          </a:p>
        </p:txBody>
      </p:sp>
    </p:spTree>
    <p:extLst>
      <p:ext uri="{BB962C8B-B14F-4D97-AF65-F5344CB8AC3E}">
        <p14:creationId xmlns:p14="http://schemas.microsoft.com/office/powerpoint/2010/main" val="3520016564"/>
      </p:ext>
    </p:extLst>
  </p:cSld>
  <p:clrMapOvr>
    <a:masterClrMapping/>
  </p:clrMapOvr>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868</Words>
  <Application>Microsoft Office PowerPoint</Application>
  <PresentationFormat>Widescreen</PresentationFormat>
  <Paragraphs>108</Paragraphs>
  <Slides>10</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Lucida Sans Typewriter</vt:lpstr>
      <vt:lpstr>Times New Roman</vt:lpstr>
      <vt:lpstr>Tw Cen MT</vt:lpstr>
      <vt:lpstr>Office Theme</vt:lpstr>
      <vt:lpstr>WJEC GCSE Digital Technology</vt:lpstr>
      <vt:lpstr>PowerPoint Presentation</vt:lpstr>
      <vt:lpstr>PowerPoint Presentation</vt:lpstr>
      <vt:lpstr>Lesson Objectives:</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2021-07-18T12:12:38Z</dcterms:modified>
</cp:coreProperties>
</file>